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9" r:id="rId2"/>
    <p:sldId id="274" r:id="rId3"/>
    <p:sldId id="306" r:id="rId4"/>
    <p:sldId id="30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13DF32-170E-442A-AFD8-8EC0E5A6F3D0}">
          <p14:sldIdLst>
            <p14:sldId id="259"/>
            <p14:sldId id="274"/>
            <p14:sldId id="306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B6C4B-3FA9-44D2-89B4-E57A616DA191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7C44824-2B1D-4DF5-AD2E-345A79BAE1A9}">
      <dgm:prSet phldrT="[Text]" custT="1"/>
      <dgm:spPr/>
      <dgm:t>
        <a:bodyPr/>
        <a:lstStyle/>
        <a:p>
          <a:pPr algn="ctr"/>
          <a:r>
            <a:rPr lang="en-US" sz="1100" b="1" dirty="0"/>
            <a:t>12/27/20</a:t>
          </a:r>
        </a:p>
        <a:p>
          <a:pPr algn="ctr"/>
          <a:r>
            <a:rPr lang="en-US" sz="1100" b="1" dirty="0"/>
            <a:t>Enactment</a:t>
          </a:r>
        </a:p>
      </dgm:t>
    </dgm:pt>
    <dgm:pt modelId="{502A244E-7B47-4D45-8F39-01BF8770C8CA}" type="parTrans" cxnId="{B5BF275C-24F2-4346-8CEA-59ABFE89D5DE}">
      <dgm:prSet/>
      <dgm:spPr/>
      <dgm:t>
        <a:bodyPr/>
        <a:lstStyle/>
        <a:p>
          <a:endParaRPr lang="en-US"/>
        </a:p>
      </dgm:t>
    </dgm:pt>
    <dgm:pt modelId="{EB3C7C88-CB6A-49B2-93A6-4B0AC4E20999}" type="sibTrans" cxnId="{B5BF275C-24F2-4346-8CEA-59ABFE89D5DE}">
      <dgm:prSet/>
      <dgm:spPr/>
      <dgm:t>
        <a:bodyPr/>
        <a:lstStyle/>
        <a:p>
          <a:endParaRPr lang="en-US"/>
        </a:p>
      </dgm:t>
    </dgm:pt>
    <dgm:pt modelId="{6CD76D75-EE08-4A0B-8D76-6E876439189A}">
      <dgm:prSet phldrT="[Text]" custT="1"/>
      <dgm:spPr/>
      <dgm:t>
        <a:bodyPr/>
        <a:lstStyle/>
        <a:p>
          <a:r>
            <a:rPr lang="en-US" sz="1100" b="1" dirty="0"/>
            <a:t>3/27/21</a:t>
          </a:r>
        </a:p>
        <a:p>
          <a:r>
            <a:rPr lang="en-US" sz="1100" b="1" dirty="0"/>
            <a:t>Advisory Committee Members Appointed</a:t>
          </a:r>
        </a:p>
      </dgm:t>
    </dgm:pt>
    <dgm:pt modelId="{73C66F6B-6F89-4E67-9FC2-F3502EA2F98D}" type="parTrans" cxnId="{0071ACE7-144D-4905-BCD5-FFFA204D77A6}">
      <dgm:prSet/>
      <dgm:spPr/>
      <dgm:t>
        <a:bodyPr/>
        <a:lstStyle/>
        <a:p>
          <a:endParaRPr lang="en-US"/>
        </a:p>
      </dgm:t>
    </dgm:pt>
    <dgm:pt modelId="{F0F8B9BA-0E3A-4874-8F14-4CB1292A11EA}" type="sibTrans" cxnId="{0071ACE7-144D-4905-BCD5-FFFA204D77A6}">
      <dgm:prSet/>
      <dgm:spPr/>
      <dgm:t>
        <a:bodyPr/>
        <a:lstStyle/>
        <a:p>
          <a:endParaRPr lang="en-US"/>
        </a:p>
      </dgm:t>
    </dgm:pt>
    <dgm:pt modelId="{DC4F30F8-7E2D-4E6B-9835-6C4D16E969D8}">
      <dgm:prSet phldrT="[Text]" custT="1"/>
      <dgm:spPr/>
      <dgm:t>
        <a:bodyPr/>
        <a:lstStyle/>
        <a:p>
          <a:r>
            <a:rPr lang="en-US" sz="1100" b="1" dirty="0"/>
            <a:t>6/27/21</a:t>
          </a:r>
        </a:p>
        <a:p>
          <a:r>
            <a:rPr lang="en-US" sz="1100" b="1" dirty="0"/>
            <a:t>Advisory Committee issues recommendations on voluntary, standard format</a:t>
          </a:r>
        </a:p>
      </dgm:t>
    </dgm:pt>
    <dgm:pt modelId="{76BAF46E-3518-4CF6-BFCC-83049FE13CDA}" type="parTrans" cxnId="{9A64D553-CED3-4ABC-9E9B-861C6C15CFC7}">
      <dgm:prSet/>
      <dgm:spPr/>
      <dgm:t>
        <a:bodyPr/>
        <a:lstStyle/>
        <a:p>
          <a:endParaRPr lang="en-US"/>
        </a:p>
      </dgm:t>
    </dgm:pt>
    <dgm:pt modelId="{42609160-A02B-4B78-8858-22FEAFEE945D}" type="sibTrans" cxnId="{9A64D553-CED3-4ABC-9E9B-861C6C15CFC7}">
      <dgm:prSet/>
      <dgm:spPr/>
      <dgm:t>
        <a:bodyPr/>
        <a:lstStyle/>
        <a:p>
          <a:endParaRPr lang="en-US"/>
        </a:p>
      </dgm:t>
    </dgm:pt>
    <dgm:pt modelId="{89A2EC6B-29ED-4F61-8D0E-4692A6F541F5}">
      <dgm:prSet custT="1"/>
      <dgm:spPr/>
      <dgm:t>
        <a:bodyPr/>
        <a:lstStyle/>
        <a:p>
          <a:r>
            <a:rPr lang="en-US" sz="1100" b="1" dirty="0"/>
            <a:t>10/1/21 </a:t>
          </a:r>
        </a:p>
        <a:p>
          <a:r>
            <a:rPr lang="en-US" sz="1100" b="1" dirty="0"/>
            <a:t>$2.5M APCD grants appropriated &amp; available under FY2022 budget </a:t>
          </a:r>
        </a:p>
      </dgm:t>
    </dgm:pt>
    <dgm:pt modelId="{01ED44E1-1F5B-4BED-9DDD-C7E2B8F5D8CB}" type="parTrans" cxnId="{D1AB2294-5000-4024-8884-97AAD1710CB0}">
      <dgm:prSet/>
      <dgm:spPr/>
      <dgm:t>
        <a:bodyPr/>
        <a:lstStyle/>
        <a:p>
          <a:endParaRPr lang="en-US"/>
        </a:p>
      </dgm:t>
    </dgm:pt>
    <dgm:pt modelId="{9B07C6C0-566F-4B33-B878-1D1E3755EDB6}" type="sibTrans" cxnId="{D1AB2294-5000-4024-8884-97AAD1710CB0}">
      <dgm:prSet/>
      <dgm:spPr/>
      <dgm:t>
        <a:bodyPr/>
        <a:lstStyle/>
        <a:p>
          <a:endParaRPr lang="en-US"/>
        </a:p>
      </dgm:t>
    </dgm:pt>
    <dgm:pt modelId="{A847DF73-9A5E-470D-B970-713796F087D8}">
      <dgm:prSet custT="1"/>
      <dgm:spPr/>
      <dgm:t>
        <a:bodyPr/>
        <a:lstStyle/>
        <a:p>
          <a:r>
            <a:rPr lang="en-US" sz="1100" b="1" dirty="0"/>
            <a:t>12/27/21 </a:t>
          </a:r>
        </a:p>
        <a:p>
          <a:r>
            <a:rPr lang="en-US" sz="1100" b="1" dirty="0"/>
            <a:t>Labor publishes voluntary, standard format</a:t>
          </a:r>
        </a:p>
      </dgm:t>
    </dgm:pt>
    <dgm:pt modelId="{B26B8DC0-CA24-4245-AA21-8A0D1AF1D550}" type="parTrans" cxnId="{908D7830-64D4-4294-94BC-14DE0588E370}">
      <dgm:prSet/>
      <dgm:spPr/>
      <dgm:t>
        <a:bodyPr/>
        <a:lstStyle/>
        <a:p>
          <a:endParaRPr lang="en-US"/>
        </a:p>
      </dgm:t>
    </dgm:pt>
    <dgm:pt modelId="{FE0F5023-81A0-409B-B4F8-ECDE793E5D07}" type="sibTrans" cxnId="{908D7830-64D4-4294-94BC-14DE0588E370}">
      <dgm:prSet/>
      <dgm:spPr/>
      <dgm:t>
        <a:bodyPr/>
        <a:lstStyle/>
        <a:p>
          <a:endParaRPr lang="en-US"/>
        </a:p>
      </dgm:t>
    </dgm:pt>
    <dgm:pt modelId="{8E0AD779-3753-4D36-8AF1-49D75DB628CA}">
      <dgm:prSet phldrT="[Text]" custT="1"/>
      <dgm:spPr/>
      <dgm:t>
        <a:bodyPr/>
        <a:lstStyle/>
        <a:p>
          <a:r>
            <a:rPr lang="en-US" sz="1100" b="1" dirty="0"/>
            <a:t>1/27/2021 </a:t>
          </a:r>
        </a:p>
        <a:p>
          <a:r>
            <a:rPr lang="en-US" sz="1100" b="1" dirty="0"/>
            <a:t>Advisory Committee Nominations due</a:t>
          </a:r>
        </a:p>
        <a:p>
          <a:r>
            <a:rPr lang="en-US" sz="1100" b="1" dirty="0"/>
            <a:t>Advise Labor on voluntary, standard format for submissions by group health plans</a:t>
          </a:r>
        </a:p>
        <a:p>
          <a:endParaRPr lang="en-US" sz="900" dirty="0"/>
        </a:p>
      </dgm:t>
    </dgm:pt>
    <dgm:pt modelId="{98AED65D-9C6F-4CB1-AEC5-8FCD17EF2BD2}" type="parTrans" cxnId="{592045F1-AE90-4F40-8840-3EB11DC44A52}">
      <dgm:prSet/>
      <dgm:spPr/>
      <dgm:t>
        <a:bodyPr/>
        <a:lstStyle/>
        <a:p>
          <a:endParaRPr lang="en-US"/>
        </a:p>
      </dgm:t>
    </dgm:pt>
    <dgm:pt modelId="{C9DC1D4A-61AC-473B-A0CF-167DDCF3DAF3}" type="sibTrans" cxnId="{592045F1-AE90-4F40-8840-3EB11DC44A52}">
      <dgm:prSet/>
      <dgm:spPr/>
      <dgm:t>
        <a:bodyPr/>
        <a:lstStyle/>
        <a:p>
          <a:endParaRPr lang="en-US"/>
        </a:p>
      </dgm:t>
    </dgm:pt>
    <dgm:pt modelId="{3360AF5B-92BE-4387-9535-224DC69760F1}" type="pres">
      <dgm:prSet presAssocID="{666B6C4B-3FA9-44D2-89B4-E57A616DA191}" presName="Name0" presStyleCnt="0">
        <dgm:presLayoutVars>
          <dgm:dir/>
          <dgm:resizeHandles val="exact"/>
        </dgm:presLayoutVars>
      </dgm:prSet>
      <dgm:spPr/>
    </dgm:pt>
    <dgm:pt modelId="{14E7E2FF-03D9-452C-B5D0-5419419E8059}" type="pres">
      <dgm:prSet presAssocID="{666B6C4B-3FA9-44D2-89B4-E57A616DA191}" presName="arrow" presStyleLbl="bgShp" presStyleIdx="0" presStyleCnt="1"/>
      <dgm:spPr/>
    </dgm:pt>
    <dgm:pt modelId="{9548ADB3-6902-41AD-A444-C74311EFEAEA}" type="pres">
      <dgm:prSet presAssocID="{666B6C4B-3FA9-44D2-89B4-E57A616DA191}" presName="points" presStyleCnt="0"/>
      <dgm:spPr/>
    </dgm:pt>
    <dgm:pt modelId="{73547309-37EE-40F9-985A-A9AEFD25B6E6}" type="pres">
      <dgm:prSet presAssocID="{07C44824-2B1D-4DF5-AD2E-345A79BAE1A9}" presName="compositeA" presStyleCnt="0"/>
      <dgm:spPr/>
    </dgm:pt>
    <dgm:pt modelId="{508EA956-ED9D-4CCB-B2C4-09B40DB64C66}" type="pres">
      <dgm:prSet presAssocID="{07C44824-2B1D-4DF5-AD2E-345A79BAE1A9}" presName="textA" presStyleLbl="revTx" presStyleIdx="0" presStyleCnt="6">
        <dgm:presLayoutVars>
          <dgm:bulletEnabled val="1"/>
        </dgm:presLayoutVars>
      </dgm:prSet>
      <dgm:spPr/>
    </dgm:pt>
    <dgm:pt modelId="{5046E4E6-2AD5-4275-8753-BE4515CFEBE9}" type="pres">
      <dgm:prSet presAssocID="{07C44824-2B1D-4DF5-AD2E-345A79BAE1A9}" presName="circleA" presStyleLbl="node1" presStyleIdx="0" presStyleCnt="6"/>
      <dgm:spPr>
        <a:solidFill>
          <a:schemeClr val="accent6"/>
        </a:solidFill>
      </dgm:spPr>
    </dgm:pt>
    <dgm:pt modelId="{FF2E80DE-754B-4DA6-925D-969D423D25FC}" type="pres">
      <dgm:prSet presAssocID="{07C44824-2B1D-4DF5-AD2E-345A79BAE1A9}" presName="spaceA" presStyleCnt="0"/>
      <dgm:spPr/>
    </dgm:pt>
    <dgm:pt modelId="{FB5924AB-FD78-4316-B9B9-8976622E9DA8}" type="pres">
      <dgm:prSet presAssocID="{EB3C7C88-CB6A-49B2-93A6-4B0AC4E20999}" presName="space" presStyleCnt="0"/>
      <dgm:spPr/>
    </dgm:pt>
    <dgm:pt modelId="{CDC11D9C-27A4-4CC7-8BB1-41C19941ACDD}" type="pres">
      <dgm:prSet presAssocID="{8E0AD779-3753-4D36-8AF1-49D75DB628CA}" presName="compositeB" presStyleCnt="0"/>
      <dgm:spPr/>
    </dgm:pt>
    <dgm:pt modelId="{487227EF-A804-4D14-B74C-D6CF99B47527}" type="pres">
      <dgm:prSet presAssocID="{8E0AD779-3753-4D36-8AF1-49D75DB628CA}" presName="textB" presStyleLbl="revTx" presStyleIdx="1" presStyleCnt="6" custScaleX="109037">
        <dgm:presLayoutVars>
          <dgm:bulletEnabled val="1"/>
        </dgm:presLayoutVars>
      </dgm:prSet>
      <dgm:spPr/>
    </dgm:pt>
    <dgm:pt modelId="{2C249C3C-4C58-494C-9554-296238BA2ED7}" type="pres">
      <dgm:prSet presAssocID="{8E0AD779-3753-4D36-8AF1-49D75DB628CA}" presName="circleB" presStyleLbl="node1" presStyleIdx="1" presStyleCnt="6"/>
      <dgm:spPr>
        <a:solidFill>
          <a:srgbClr val="FFC000"/>
        </a:solidFill>
      </dgm:spPr>
    </dgm:pt>
    <dgm:pt modelId="{F9960EB2-4FA4-4637-82B1-6D38F48C8E31}" type="pres">
      <dgm:prSet presAssocID="{8E0AD779-3753-4D36-8AF1-49D75DB628CA}" presName="spaceB" presStyleCnt="0"/>
      <dgm:spPr/>
    </dgm:pt>
    <dgm:pt modelId="{1AA937D7-4E2B-445C-B7CC-DB8EF829E789}" type="pres">
      <dgm:prSet presAssocID="{C9DC1D4A-61AC-473B-A0CF-167DDCF3DAF3}" presName="space" presStyleCnt="0"/>
      <dgm:spPr/>
    </dgm:pt>
    <dgm:pt modelId="{19C0A91A-BCA6-46C8-8A45-252B5F3B4147}" type="pres">
      <dgm:prSet presAssocID="{6CD76D75-EE08-4A0B-8D76-6E876439189A}" presName="compositeA" presStyleCnt="0"/>
      <dgm:spPr/>
    </dgm:pt>
    <dgm:pt modelId="{986C1AFA-16B1-438B-83F4-FBE18D6F549E}" type="pres">
      <dgm:prSet presAssocID="{6CD76D75-EE08-4A0B-8D76-6E876439189A}" presName="textA" presStyleLbl="revTx" presStyleIdx="2" presStyleCnt="6">
        <dgm:presLayoutVars>
          <dgm:bulletEnabled val="1"/>
        </dgm:presLayoutVars>
      </dgm:prSet>
      <dgm:spPr/>
    </dgm:pt>
    <dgm:pt modelId="{3546BD03-FE6E-48CC-A0E0-35EC06D8E1BB}" type="pres">
      <dgm:prSet presAssocID="{6CD76D75-EE08-4A0B-8D76-6E876439189A}" presName="circleA" presStyleLbl="node1" presStyleIdx="2" presStyleCnt="6"/>
      <dgm:spPr>
        <a:solidFill>
          <a:srgbClr val="FFC000"/>
        </a:solidFill>
      </dgm:spPr>
    </dgm:pt>
    <dgm:pt modelId="{7C5B1A98-1D58-4EC0-BC53-A20CE272D0E8}" type="pres">
      <dgm:prSet presAssocID="{6CD76D75-EE08-4A0B-8D76-6E876439189A}" presName="spaceA" presStyleCnt="0"/>
      <dgm:spPr/>
    </dgm:pt>
    <dgm:pt modelId="{B804062E-2800-49DD-8AAF-1B227C691AEE}" type="pres">
      <dgm:prSet presAssocID="{F0F8B9BA-0E3A-4874-8F14-4CB1292A11EA}" presName="space" presStyleCnt="0"/>
      <dgm:spPr/>
    </dgm:pt>
    <dgm:pt modelId="{3B12ECE6-B0DE-4BCD-9424-023A9153EB86}" type="pres">
      <dgm:prSet presAssocID="{DC4F30F8-7E2D-4E6B-9835-6C4D16E969D8}" presName="compositeB" presStyleCnt="0"/>
      <dgm:spPr/>
    </dgm:pt>
    <dgm:pt modelId="{27D2E4D1-B6F2-48EC-9A4D-28B64CA7B26B}" type="pres">
      <dgm:prSet presAssocID="{DC4F30F8-7E2D-4E6B-9835-6C4D16E969D8}" presName="textB" presStyleLbl="revTx" presStyleIdx="3" presStyleCnt="6" custScaleX="104569">
        <dgm:presLayoutVars>
          <dgm:bulletEnabled val="1"/>
        </dgm:presLayoutVars>
      </dgm:prSet>
      <dgm:spPr/>
    </dgm:pt>
    <dgm:pt modelId="{7E5E6268-8CE7-4B8F-940B-599C54C4D4F8}" type="pres">
      <dgm:prSet presAssocID="{DC4F30F8-7E2D-4E6B-9835-6C4D16E969D8}" presName="circleB" presStyleLbl="node1" presStyleIdx="3" presStyleCnt="6"/>
      <dgm:spPr>
        <a:solidFill>
          <a:srgbClr val="FFC000"/>
        </a:solidFill>
      </dgm:spPr>
    </dgm:pt>
    <dgm:pt modelId="{3FC0CF0D-6AAC-4F14-A22B-CE16E22F0EAF}" type="pres">
      <dgm:prSet presAssocID="{DC4F30F8-7E2D-4E6B-9835-6C4D16E969D8}" presName="spaceB" presStyleCnt="0"/>
      <dgm:spPr/>
    </dgm:pt>
    <dgm:pt modelId="{A0759D92-F38A-45AD-9A9C-43E77AD9F34F}" type="pres">
      <dgm:prSet presAssocID="{42609160-A02B-4B78-8858-22FEAFEE945D}" presName="space" presStyleCnt="0"/>
      <dgm:spPr/>
    </dgm:pt>
    <dgm:pt modelId="{1173438F-FC79-4D42-8555-34D3F5D2D5DC}" type="pres">
      <dgm:prSet presAssocID="{89A2EC6B-29ED-4F61-8D0E-4692A6F541F5}" presName="compositeA" presStyleCnt="0"/>
      <dgm:spPr/>
    </dgm:pt>
    <dgm:pt modelId="{58DAAE18-08F2-4259-A162-FBE5505812BF}" type="pres">
      <dgm:prSet presAssocID="{89A2EC6B-29ED-4F61-8D0E-4692A6F541F5}" presName="textA" presStyleLbl="revTx" presStyleIdx="4" presStyleCnt="6">
        <dgm:presLayoutVars>
          <dgm:bulletEnabled val="1"/>
        </dgm:presLayoutVars>
      </dgm:prSet>
      <dgm:spPr/>
    </dgm:pt>
    <dgm:pt modelId="{2D31505F-7BC3-43E6-8357-CAD7277501EE}" type="pres">
      <dgm:prSet presAssocID="{89A2EC6B-29ED-4F61-8D0E-4692A6F541F5}" presName="circleA" presStyleLbl="node1" presStyleIdx="4" presStyleCnt="6"/>
      <dgm:spPr/>
    </dgm:pt>
    <dgm:pt modelId="{3017D94F-B1D1-439E-AC24-C48DD7EB55F6}" type="pres">
      <dgm:prSet presAssocID="{89A2EC6B-29ED-4F61-8D0E-4692A6F541F5}" presName="spaceA" presStyleCnt="0"/>
      <dgm:spPr/>
    </dgm:pt>
    <dgm:pt modelId="{1E98AB7F-A46E-4579-80CF-ED64399E3AFE}" type="pres">
      <dgm:prSet presAssocID="{9B07C6C0-566F-4B33-B878-1D1E3755EDB6}" presName="space" presStyleCnt="0"/>
      <dgm:spPr/>
    </dgm:pt>
    <dgm:pt modelId="{4AAAD0FE-D474-4216-8B22-2C51F95A1C4D}" type="pres">
      <dgm:prSet presAssocID="{A847DF73-9A5E-470D-B970-713796F087D8}" presName="compositeB" presStyleCnt="0"/>
      <dgm:spPr/>
    </dgm:pt>
    <dgm:pt modelId="{3C550E55-EEDB-439F-8044-865D359DC9BD}" type="pres">
      <dgm:prSet presAssocID="{A847DF73-9A5E-470D-B970-713796F087D8}" presName="textB" presStyleLbl="revTx" presStyleIdx="5" presStyleCnt="6">
        <dgm:presLayoutVars>
          <dgm:bulletEnabled val="1"/>
        </dgm:presLayoutVars>
      </dgm:prSet>
      <dgm:spPr/>
    </dgm:pt>
    <dgm:pt modelId="{AD15AB84-784E-432E-9E7B-6E3ED519AC9E}" type="pres">
      <dgm:prSet presAssocID="{A847DF73-9A5E-470D-B970-713796F087D8}" presName="circleB" presStyleLbl="node1" presStyleIdx="5" presStyleCnt="6"/>
      <dgm:spPr>
        <a:solidFill>
          <a:srgbClr val="FFC000"/>
        </a:solidFill>
      </dgm:spPr>
    </dgm:pt>
    <dgm:pt modelId="{4DE29D27-FAB2-4FF6-9531-7A2323B7A9FC}" type="pres">
      <dgm:prSet presAssocID="{A847DF73-9A5E-470D-B970-713796F087D8}" presName="spaceB" presStyleCnt="0"/>
      <dgm:spPr/>
    </dgm:pt>
  </dgm:ptLst>
  <dgm:cxnLst>
    <dgm:cxn modelId="{A0806206-CAE5-4BF0-96E6-8DDCA0DCDB28}" type="presOf" srcId="{666B6C4B-3FA9-44D2-89B4-E57A616DA191}" destId="{3360AF5B-92BE-4387-9535-224DC69760F1}" srcOrd="0" destOrd="0" presId="urn:microsoft.com/office/officeart/2005/8/layout/hProcess11"/>
    <dgm:cxn modelId="{38D4F622-5331-449B-BEC2-DA460602C619}" type="presOf" srcId="{8E0AD779-3753-4D36-8AF1-49D75DB628CA}" destId="{487227EF-A804-4D14-B74C-D6CF99B47527}" srcOrd="0" destOrd="0" presId="urn:microsoft.com/office/officeart/2005/8/layout/hProcess11"/>
    <dgm:cxn modelId="{908D7830-64D4-4294-94BC-14DE0588E370}" srcId="{666B6C4B-3FA9-44D2-89B4-E57A616DA191}" destId="{A847DF73-9A5E-470D-B970-713796F087D8}" srcOrd="5" destOrd="0" parTransId="{B26B8DC0-CA24-4245-AA21-8A0D1AF1D550}" sibTransId="{FE0F5023-81A0-409B-B4F8-ECDE793E5D07}"/>
    <dgm:cxn modelId="{56875C3E-6F20-4E82-ABF0-61FA319DB703}" type="presOf" srcId="{DC4F30F8-7E2D-4E6B-9835-6C4D16E969D8}" destId="{27D2E4D1-B6F2-48EC-9A4D-28B64CA7B26B}" srcOrd="0" destOrd="0" presId="urn:microsoft.com/office/officeart/2005/8/layout/hProcess11"/>
    <dgm:cxn modelId="{B5BF275C-24F2-4346-8CEA-59ABFE89D5DE}" srcId="{666B6C4B-3FA9-44D2-89B4-E57A616DA191}" destId="{07C44824-2B1D-4DF5-AD2E-345A79BAE1A9}" srcOrd="0" destOrd="0" parTransId="{502A244E-7B47-4D45-8F39-01BF8770C8CA}" sibTransId="{EB3C7C88-CB6A-49B2-93A6-4B0AC4E20999}"/>
    <dgm:cxn modelId="{9A64D553-CED3-4ABC-9E9B-861C6C15CFC7}" srcId="{666B6C4B-3FA9-44D2-89B4-E57A616DA191}" destId="{DC4F30F8-7E2D-4E6B-9835-6C4D16E969D8}" srcOrd="3" destOrd="0" parTransId="{76BAF46E-3518-4CF6-BFCC-83049FE13CDA}" sibTransId="{42609160-A02B-4B78-8858-22FEAFEE945D}"/>
    <dgm:cxn modelId="{D1AB2294-5000-4024-8884-97AAD1710CB0}" srcId="{666B6C4B-3FA9-44D2-89B4-E57A616DA191}" destId="{89A2EC6B-29ED-4F61-8D0E-4692A6F541F5}" srcOrd="4" destOrd="0" parTransId="{01ED44E1-1F5B-4BED-9DDD-C7E2B8F5D8CB}" sibTransId="{9B07C6C0-566F-4B33-B878-1D1E3755EDB6}"/>
    <dgm:cxn modelId="{3E11DD97-F92D-4B67-BA3F-19866BD76472}" type="presOf" srcId="{89A2EC6B-29ED-4F61-8D0E-4692A6F541F5}" destId="{58DAAE18-08F2-4259-A162-FBE5505812BF}" srcOrd="0" destOrd="0" presId="urn:microsoft.com/office/officeart/2005/8/layout/hProcess11"/>
    <dgm:cxn modelId="{4AAFCEAC-9CA7-49F3-A224-1C5D20E845BB}" type="presOf" srcId="{A847DF73-9A5E-470D-B970-713796F087D8}" destId="{3C550E55-EEDB-439F-8044-865D359DC9BD}" srcOrd="0" destOrd="0" presId="urn:microsoft.com/office/officeart/2005/8/layout/hProcess11"/>
    <dgm:cxn modelId="{68B231D5-CCF2-4516-8795-FED47BBA10E9}" type="presOf" srcId="{07C44824-2B1D-4DF5-AD2E-345A79BAE1A9}" destId="{508EA956-ED9D-4CCB-B2C4-09B40DB64C66}" srcOrd="0" destOrd="0" presId="urn:microsoft.com/office/officeart/2005/8/layout/hProcess11"/>
    <dgm:cxn modelId="{C376E2E0-8D6D-4252-B18F-61C70EC5CD52}" type="presOf" srcId="{6CD76D75-EE08-4A0B-8D76-6E876439189A}" destId="{986C1AFA-16B1-438B-83F4-FBE18D6F549E}" srcOrd="0" destOrd="0" presId="urn:microsoft.com/office/officeart/2005/8/layout/hProcess11"/>
    <dgm:cxn modelId="{0071ACE7-144D-4905-BCD5-FFFA204D77A6}" srcId="{666B6C4B-3FA9-44D2-89B4-E57A616DA191}" destId="{6CD76D75-EE08-4A0B-8D76-6E876439189A}" srcOrd="2" destOrd="0" parTransId="{73C66F6B-6F89-4E67-9FC2-F3502EA2F98D}" sibTransId="{F0F8B9BA-0E3A-4874-8F14-4CB1292A11EA}"/>
    <dgm:cxn modelId="{592045F1-AE90-4F40-8840-3EB11DC44A52}" srcId="{666B6C4B-3FA9-44D2-89B4-E57A616DA191}" destId="{8E0AD779-3753-4D36-8AF1-49D75DB628CA}" srcOrd="1" destOrd="0" parTransId="{98AED65D-9C6F-4CB1-AEC5-8FCD17EF2BD2}" sibTransId="{C9DC1D4A-61AC-473B-A0CF-167DDCF3DAF3}"/>
    <dgm:cxn modelId="{CD156B73-07EA-4BBA-ACE2-927F83D48464}" type="presParOf" srcId="{3360AF5B-92BE-4387-9535-224DC69760F1}" destId="{14E7E2FF-03D9-452C-B5D0-5419419E8059}" srcOrd="0" destOrd="0" presId="urn:microsoft.com/office/officeart/2005/8/layout/hProcess11"/>
    <dgm:cxn modelId="{174BCA4A-4B9F-4284-A04A-D65D7402AD4C}" type="presParOf" srcId="{3360AF5B-92BE-4387-9535-224DC69760F1}" destId="{9548ADB3-6902-41AD-A444-C74311EFEAEA}" srcOrd="1" destOrd="0" presId="urn:microsoft.com/office/officeart/2005/8/layout/hProcess11"/>
    <dgm:cxn modelId="{AC7DA61F-C583-471A-84EB-08BA4EB967A1}" type="presParOf" srcId="{9548ADB3-6902-41AD-A444-C74311EFEAEA}" destId="{73547309-37EE-40F9-985A-A9AEFD25B6E6}" srcOrd="0" destOrd="0" presId="urn:microsoft.com/office/officeart/2005/8/layout/hProcess11"/>
    <dgm:cxn modelId="{AC53A5C1-1765-4022-9F84-C824C55E862E}" type="presParOf" srcId="{73547309-37EE-40F9-985A-A9AEFD25B6E6}" destId="{508EA956-ED9D-4CCB-B2C4-09B40DB64C66}" srcOrd="0" destOrd="0" presId="urn:microsoft.com/office/officeart/2005/8/layout/hProcess11"/>
    <dgm:cxn modelId="{31E2BF55-4D7A-4549-8C29-C5F68134A528}" type="presParOf" srcId="{73547309-37EE-40F9-985A-A9AEFD25B6E6}" destId="{5046E4E6-2AD5-4275-8753-BE4515CFEBE9}" srcOrd="1" destOrd="0" presId="urn:microsoft.com/office/officeart/2005/8/layout/hProcess11"/>
    <dgm:cxn modelId="{A7C0D021-1373-40A3-BE0B-B7A901743DB6}" type="presParOf" srcId="{73547309-37EE-40F9-985A-A9AEFD25B6E6}" destId="{FF2E80DE-754B-4DA6-925D-969D423D25FC}" srcOrd="2" destOrd="0" presId="urn:microsoft.com/office/officeart/2005/8/layout/hProcess11"/>
    <dgm:cxn modelId="{7A7F6F59-C518-4F61-9D27-0F86871401FD}" type="presParOf" srcId="{9548ADB3-6902-41AD-A444-C74311EFEAEA}" destId="{FB5924AB-FD78-4316-B9B9-8976622E9DA8}" srcOrd="1" destOrd="0" presId="urn:microsoft.com/office/officeart/2005/8/layout/hProcess11"/>
    <dgm:cxn modelId="{676A29BA-C43D-40F5-85D4-0F611B6A4F42}" type="presParOf" srcId="{9548ADB3-6902-41AD-A444-C74311EFEAEA}" destId="{CDC11D9C-27A4-4CC7-8BB1-41C19941ACDD}" srcOrd="2" destOrd="0" presId="urn:microsoft.com/office/officeart/2005/8/layout/hProcess11"/>
    <dgm:cxn modelId="{1F1FB64F-B0FD-46E6-B8C8-62056A19969F}" type="presParOf" srcId="{CDC11D9C-27A4-4CC7-8BB1-41C19941ACDD}" destId="{487227EF-A804-4D14-B74C-D6CF99B47527}" srcOrd="0" destOrd="0" presId="urn:microsoft.com/office/officeart/2005/8/layout/hProcess11"/>
    <dgm:cxn modelId="{B54EB027-D16F-42AE-BD32-4B528BD7E0DA}" type="presParOf" srcId="{CDC11D9C-27A4-4CC7-8BB1-41C19941ACDD}" destId="{2C249C3C-4C58-494C-9554-296238BA2ED7}" srcOrd="1" destOrd="0" presId="urn:microsoft.com/office/officeart/2005/8/layout/hProcess11"/>
    <dgm:cxn modelId="{2A6F0A71-9B4E-4D6B-8048-BA5DC5A1E2DB}" type="presParOf" srcId="{CDC11D9C-27A4-4CC7-8BB1-41C19941ACDD}" destId="{F9960EB2-4FA4-4637-82B1-6D38F48C8E31}" srcOrd="2" destOrd="0" presId="urn:microsoft.com/office/officeart/2005/8/layout/hProcess11"/>
    <dgm:cxn modelId="{DC179CFF-4B2D-4263-BFB5-0063C90692D9}" type="presParOf" srcId="{9548ADB3-6902-41AD-A444-C74311EFEAEA}" destId="{1AA937D7-4E2B-445C-B7CC-DB8EF829E789}" srcOrd="3" destOrd="0" presId="urn:microsoft.com/office/officeart/2005/8/layout/hProcess11"/>
    <dgm:cxn modelId="{9B00D95A-8840-44A5-9561-045D9ECB1578}" type="presParOf" srcId="{9548ADB3-6902-41AD-A444-C74311EFEAEA}" destId="{19C0A91A-BCA6-46C8-8A45-252B5F3B4147}" srcOrd="4" destOrd="0" presId="urn:microsoft.com/office/officeart/2005/8/layout/hProcess11"/>
    <dgm:cxn modelId="{C609A1E9-C15C-43D8-A9E7-C63FCB93F765}" type="presParOf" srcId="{19C0A91A-BCA6-46C8-8A45-252B5F3B4147}" destId="{986C1AFA-16B1-438B-83F4-FBE18D6F549E}" srcOrd="0" destOrd="0" presId="urn:microsoft.com/office/officeart/2005/8/layout/hProcess11"/>
    <dgm:cxn modelId="{1ECB7242-C66A-4479-8AD6-455698044704}" type="presParOf" srcId="{19C0A91A-BCA6-46C8-8A45-252B5F3B4147}" destId="{3546BD03-FE6E-48CC-A0E0-35EC06D8E1BB}" srcOrd="1" destOrd="0" presId="urn:microsoft.com/office/officeart/2005/8/layout/hProcess11"/>
    <dgm:cxn modelId="{E18AE780-E61C-4038-85F7-FCA3C0C20ED2}" type="presParOf" srcId="{19C0A91A-BCA6-46C8-8A45-252B5F3B4147}" destId="{7C5B1A98-1D58-4EC0-BC53-A20CE272D0E8}" srcOrd="2" destOrd="0" presId="urn:microsoft.com/office/officeart/2005/8/layout/hProcess11"/>
    <dgm:cxn modelId="{0AF9CF95-367B-4538-9770-1CEBD2B2CC04}" type="presParOf" srcId="{9548ADB3-6902-41AD-A444-C74311EFEAEA}" destId="{B804062E-2800-49DD-8AAF-1B227C691AEE}" srcOrd="5" destOrd="0" presId="urn:microsoft.com/office/officeart/2005/8/layout/hProcess11"/>
    <dgm:cxn modelId="{B1406908-D290-49BB-A7C2-A02BEF001470}" type="presParOf" srcId="{9548ADB3-6902-41AD-A444-C74311EFEAEA}" destId="{3B12ECE6-B0DE-4BCD-9424-023A9153EB86}" srcOrd="6" destOrd="0" presId="urn:microsoft.com/office/officeart/2005/8/layout/hProcess11"/>
    <dgm:cxn modelId="{FE7E2DB5-3493-4ADD-9A8F-1900EFA463C2}" type="presParOf" srcId="{3B12ECE6-B0DE-4BCD-9424-023A9153EB86}" destId="{27D2E4D1-B6F2-48EC-9A4D-28B64CA7B26B}" srcOrd="0" destOrd="0" presId="urn:microsoft.com/office/officeart/2005/8/layout/hProcess11"/>
    <dgm:cxn modelId="{6EAF953D-CBF0-4DDD-B334-847E326D856B}" type="presParOf" srcId="{3B12ECE6-B0DE-4BCD-9424-023A9153EB86}" destId="{7E5E6268-8CE7-4B8F-940B-599C54C4D4F8}" srcOrd="1" destOrd="0" presId="urn:microsoft.com/office/officeart/2005/8/layout/hProcess11"/>
    <dgm:cxn modelId="{95914DC4-2AA3-40A5-A867-D29512B526F5}" type="presParOf" srcId="{3B12ECE6-B0DE-4BCD-9424-023A9153EB86}" destId="{3FC0CF0D-6AAC-4F14-A22B-CE16E22F0EAF}" srcOrd="2" destOrd="0" presId="urn:microsoft.com/office/officeart/2005/8/layout/hProcess11"/>
    <dgm:cxn modelId="{A4C7F620-CB9F-4D06-ACD1-57A4AB54EA8D}" type="presParOf" srcId="{9548ADB3-6902-41AD-A444-C74311EFEAEA}" destId="{A0759D92-F38A-45AD-9A9C-43E77AD9F34F}" srcOrd="7" destOrd="0" presId="urn:microsoft.com/office/officeart/2005/8/layout/hProcess11"/>
    <dgm:cxn modelId="{74CFDAAC-1FCB-4AF0-A7E2-A9DE0518B8EB}" type="presParOf" srcId="{9548ADB3-6902-41AD-A444-C74311EFEAEA}" destId="{1173438F-FC79-4D42-8555-34D3F5D2D5DC}" srcOrd="8" destOrd="0" presId="urn:microsoft.com/office/officeart/2005/8/layout/hProcess11"/>
    <dgm:cxn modelId="{EE1FF388-8A42-4CBA-BBCE-58BC588E3599}" type="presParOf" srcId="{1173438F-FC79-4D42-8555-34D3F5D2D5DC}" destId="{58DAAE18-08F2-4259-A162-FBE5505812BF}" srcOrd="0" destOrd="0" presId="urn:microsoft.com/office/officeart/2005/8/layout/hProcess11"/>
    <dgm:cxn modelId="{BDD672F2-DEAC-4A25-8D48-CD40B0D84236}" type="presParOf" srcId="{1173438F-FC79-4D42-8555-34D3F5D2D5DC}" destId="{2D31505F-7BC3-43E6-8357-CAD7277501EE}" srcOrd="1" destOrd="0" presId="urn:microsoft.com/office/officeart/2005/8/layout/hProcess11"/>
    <dgm:cxn modelId="{A4961662-A86A-44FE-B2A4-8A91A8690C9E}" type="presParOf" srcId="{1173438F-FC79-4D42-8555-34D3F5D2D5DC}" destId="{3017D94F-B1D1-439E-AC24-C48DD7EB55F6}" srcOrd="2" destOrd="0" presId="urn:microsoft.com/office/officeart/2005/8/layout/hProcess11"/>
    <dgm:cxn modelId="{218362C1-82B0-46B7-AFD3-BE4D107020FD}" type="presParOf" srcId="{9548ADB3-6902-41AD-A444-C74311EFEAEA}" destId="{1E98AB7F-A46E-4579-80CF-ED64399E3AFE}" srcOrd="9" destOrd="0" presId="urn:microsoft.com/office/officeart/2005/8/layout/hProcess11"/>
    <dgm:cxn modelId="{405F7AD4-3AD4-4944-B848-6C030C576B44}" type="presParOf" srcId="{9548ADB3-6902-41AD-A444-C74311EFEAEA}" destId="{4AAAD0FE-D474-4216-8B22-2C51F95A1C4D}" srcOrd="10" destOrd="0" presId="urn:microsoft.com/office/officeart/2005/8/layout/hProcess11"/>
    <dgm:cxn modelId="{2668A9F3-570F-439B-BB9C-3D76AF25E2CB}" type="presParOf" srcId="{4AAAD0FE-D474-4216-8B22-2C51F95A1C4D}" destId="{3C550E55-EEDB-439F-8044-865D359DC9BD}" srcOrd="0" destOrd="0" presId="urn:microsoft.com/office/officeart/2005/8/layout/hProcess11"/>
    <dgm:cxn modelId="{7903092B-CB9B-4A7C-811A-8D3EA2F5CF82}" type="presParOf" srcId="{4AAAD0FE-D474-4216-8B22-2C51F95A1C4D}" destId="{AD15AB84-784E-432E-9E7B-6E3ED519AC9E}" srcOrd="1" destOrd="0" presId="urn:microsoft.com/office/officeart/2005/8/layout/hProcess11"/>
    <dgm:cxn modelId="{48BD8198-29C2-460B-8670-7AB9C07CF5B4}" type="presParOf" srcId="{4AAAD0FE-D474-4216-8B22-2C51F95A1C4D}" destId="{4DE29D27-FAB2-4FF6-9531-7A2323B7A9F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7E2FF-03D9-452C-B5D0-5419419E8059}">
      <dsp:nvSpPr>
        <dsp:cNvPr id="0" name=""/>
        <dsp:cNvSpPr/>
      </dsp:nvSpPr>
      <dsp:spPr>
        <a:xfrm>
          <a:off x="0" y="1314073"/>
          <a:ext cx="8671034" cy="1752098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EA956-ED9D-4CCB-B2C4-09B40DB64C66}">
      <dsp:nvSpPr>
        <dsp:cNvPr id="0" name=""/>
        <dsp:cNvSpPr/>
      </dsp:nvSpPr>
      <dsp:spPr>
        <a:xfrm>
          <a:off x="2415" y="0"/>
          <a:ext cx="1221269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12/27/20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Enactment</a:t>
          </a:r>
        </a:p>
      </dsp:txBody>
      <dsp:txXfrm>
        <a:off x="2415" y="0"/>
        <a:ext cx="1221269" cy="1752098"/>
      </dsp:txXfrm>
    </dsp:sp>
    <dsp:sp modelId="{5046E4E6-2AD5-4275-8753-BE4515CFEBE9}">
      <dsp:nvSpPr>
        <dsp:cNvPr id="0" name=""/>
        <dsp:cNvSpPr/>
      </dsp:nvSpPr>
      <dsp:spPr>
        <a:xfrm>
          <a:off x="394037" y="1971110"/>
          <a:ext cx="438024" cy="43802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227EF-A804-4D14-B74C-D6CF99B47527}">
      <dsp:nvSpPr>
        <dsp:cNvPr id="0" name=""/>
        <dsp:cNvSpPr/>
      </dsp:nvSpPr>
      <dsp:spPr>
        <a:xfrm>
          <a:off x="1284748" y="2628147"/>
          <a:ext cx="1331635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1/27/2021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Advisory Committee Nominations due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Advise Labor on voluntary, standard format for submissions by group health plans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284748" y="2628147"/>
        <a:ext cx="1331635" cy="1752098"/>
      </dsp:txXfrm>
    </dsp:sp>
    <dsp:sp modelId="{2C249C3C-4C58-494C-9554-296238BA2ED7}">
      <dsp:nvSpPr>
        <dsp:cNvPr id="0" name=""/>
        <dsp:cNvSpPr/>
      </dsp:nvSpPr>
      <dsp:spPr>
        <a:xfrm>
          <a:off x="1731553" y="1971110"/>
          <a:ext cx="438024" cy="43802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C1AFA-16B1-438B-83F4-FBE18D6F549E}">
      <dsp:nvSpPr>
        <dsp:cNvPr id="0" name=""/>
        <dsp:cNvSpPr/>
      </dsp:nvSpPr>
      <dsp:spPr>
        <a:xfrm>
          <a:off x="2677447" y="0"/>
          <a:ext cx="1221269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3/27/21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Advisory Committee Members Appointed</a:t>
          </a:r>
        </a:p>
      </dsp:txBody>
      <dsp:txXfrm>
        <a:off x="2677447" y="0"/>
        <a:ext cx="1221269" cy="1752098"/>
      </dsp:txXfrm>
    </dsp:sp>
    <dsp:sp modelId="{3546BD03-FE6E-48CC-A0E0-35EC06D8E1BB}">
      <dsp:nvSpPr>
        <dsp:cNvPr id="0" name=""/>
        <dsp:cNvSpPr/>
      </dsp:nvSpPr>
      <dsp:spPr>
        <a:xfrm>
          <a:off x="3069069" y="1971110"/>
          <a:ext cx="438024" cy="43802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2E4D1-B6F2-48EC-9A4D-28B64CA7B26B}">
      <dsp:nvSpPr>
        <dsp:cNvPr id="0" name=""/>
        <dsp:cNvSpPr/>
      </dsp:nvSpPr>
      <dsp:spPr>
        <a:xfrm>
          <a:off x="3959780" y="2628147"/>
          <a:ext cx="1277069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6/27/21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Advisory Committee issues recommendations on voluntary, standard format</a:t>
          </a:r>
        </a:p>
      </dsp:txBody>
      <dsp:txXfrm>
        <a:off x="3959780" y="2628147"/>
        <a:ext cx="1277069" cy="1752098"/>
      </dsp:txXfrm>
    </dsp:sp>
    <dsp:sp modelId="{7E5E6268-8CE7-4B8F-940B-599C54C4D4F8}">
      <dsp:nvSpPr>
        <dsp:cNvPr id="0" name=""/>
        <dsp:cNvSpPr/>
      </dsp:nvSpPr>
      <dsp:spPr>
        <a:xfrm>
          <a:off x="4379302" y="1971110"/>
          <a:ext cx="438024" cy="43802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AE18-08F2-4259-A162-FBE5505812BF}">
      <dsp:nvSpPr>
        <dsp:cNvPr id="0" name=""/>
        <dsp:cNvSpPr/>
      </dsp:nvSpPr>
      <dsp:spPr>
        <a:xfrm>
          <a:off x="5297912" y="0"/>
          <a:ext cx="1221269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10/1/21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$2.5M APCD grants appropriated &amp; available under FY2022 budget </a:t>
          </a:r>
        </a:p>
      </dsp:txBody>
      <dsp:txXfrm>
        <a:off x="5297912" y="0"/>
        <a:ext cx="1221269" cy="1752098"/>
      </dsp:txXfrm>
    </dsp:sp>
    <dsp:sp modelId="{2D31505F-7BC3-43E6-8357-CAD7277501EE}">
      <dsp:nvSpPr>
        <dsp:cNvPr id="0" name=""/>
        <dsp:cNvSpPr/>
      </dsp:nvSpPr>
      <dsp:spPr>
        <a:xfrm>
          <a:off x="5689535" y="1971110"/>
          <a:ext cx="438024" cy="43802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50E55-EEDB-439F-8044-865D359DC9BD}">
      <dsp:nvSpPr>
        <dsp:cNvPr id="0" name=""/>
        <dsp:cNvSpPr/>
      </dsp:nvSpPr>
      <dsp:spPr>
        <a:xfrm>
          <a:off x="6580245" y="2628147"/>
          <a:ext cx="1221269" cy="17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12/27/21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Labor publishes voluntary, standard format</a:t>
          </a:r>
        </a:p>
      </dsp:txBody>
      <dsp:txXfrm>
        <a:off x="6580245" y="2628147"/>
        <a:ext cx="1221269" cy="1752098"/>
      </dsp:txXfrm>
    </dsp:sp>
    <dsp:sp modelId="{AD15AB84-784E-432E-9E7B-6E3ED519AC9E}">
      <dsp:nvSpPr>
        <dsp:cNvPr id="0" name=""/>
        <dsp:cNvSpPr/>
      </dsp:nvSpPr>
      <dsp:spPr>
        <a:xfrm>
          <a:off x="6971868" y="1971110"/>
          <a:ext cx="438024" cy="43802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E1279-D211-4773-B53F-0110068D0E5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2015 Freedman HealthCare,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C9359-AE99-4C9C-997A-C04F2958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817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02128-AAFC-4824-8AFA-1C404296AB0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2015 Freedman HealthCare,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252B7-F259-4049-BC17-CADDE7C65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03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0D2827C-C83C-4510-B427-B60DE9B112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9A9B2776-3079-4024-980F-258A4FD82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56A1E3E-221A-40C4-9547-1F876CD26A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594D1-BE5F-4F6C-ABFD-54FC67033D3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0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reedmanhealthcare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109076"/>
            <a:ext cx="8450036" cy="2387600"/>
          </a:xfrm>
        </p:spPr>
        <p:txBody>
          <a:bodyPr anchor="b">
            <a:normAutofit/>
          </a:bodyPr>
          <a:lstStyle>
            <a:lvl1pPr algn="l">
              <a:defRPr sz="3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309873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825612"/>
            <a:ext cx="9144001" cy="152401"/>
          </a:xfrm>
          <a:prstGeom prst="rect">
            <a:avLst/>
          </a:prstGeom>
          <a:solidFill>
            <a:srgbClr val="F7A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810479"/>
            <a:ext cx="9144000" cy="1307078"/>
          </a:xfrm>
          <a:prstGeom prst="rect">
            <a:avLst/>
          </a:prstGeom>
          <a:solidFill>
            <a:srgbClr val="5B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65075" y="5309873"/>
            <a:ext cx="2829339" cy="80438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Freedman HealthCare</a:t>
            </a:r>
          </a:p>
        </p:txBody>
      </p:sp>
    </p:spTree>
    <p:extLst>
      <p:ext uri="{BB962C8B-B14F-4D97-AF65-F5344CB8AC3E}">
        <p14:creationId xmlns:p14="http://schemas.microsoft.com/office/powerpoint/2010/main" val="31426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0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559379"/>
            <a:ext cx="1971675" cy="461758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23793" y="443763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44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986"/>
            <a:ext cx="7886700" cy="4380246"/>
          </a:xfrm>
          <a:prstGeom prst="rect">
            <a:avLst/>
          </a:prstGeom>
        </p:spPr>
        <p:txBody>
          <a:bodyPr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59196"/>
            <a:ext cx="9144000" cy="152401"/>
            <a:chOff x="0" y="1359196"/>
            <a:chExt cx="9144000" cy="15240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359196"/>
              <a:ext cx="342900" cy="152400"/>
            </a:xfrm>
            <a:prstGeom prst="rect">
              <a:avLst/>
            </a:prstGeom>
            <a:solidFill>
              <a:srgbClr val="F7A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83177" y="1359196"/>
              <a:ext cx="8660823" cy="152401"/>
            </a:xfrm>
            <a:prstGeom prst="rect">
              <a:avLst/>
            </a:prstGeom>
            <a:solidFill>
              <a:srgbClr val="5B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3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 userDrawn="1"/>
        </p:nvGrpSpPr>
        <p:grpSpPr>
          <a:xfrm>
            <a:off x="0" y="1359196"/>
            <a:ext cx="9144000" cy="152401"/>
            <a:chOff x="0" y="1359196"/>
            <a:chExt cx="9144000" cy="152401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359196"/>
              <a:ext cx="342900" cy="152400"/>
            </a:xfrm>
            <a:prstGeom prst="rect">
              <a:avLst/>
            </a:prstGeom>
            <a:solidFill>
              <a:srgbClr val="F7A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83177" y="1359196"/>
              <a:ext cx="8660823" cy="152401"/>
            </a:xfrm>
            <a:prstGeom prst="rect">
              <a:avLst/>
            </a:prstGeom>
            <a:solidFill>
              <a:srgbClr val="5B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89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  <a:lvl3pPr>
              <a:defRPr sz="2100"/>
            </a:lvl3pPr>
            <a:lvl4pPr>
              <a:defRPr sz="18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 userDrawn="1"/>
        </p:nvGrpSpPr>
        <p:grpSpPr>
          <a:xfrm>
            <a:off x="0" y="1359196"/>
            <a:ext cx="9144000" cy="152401"/>
            <a:chOff x="0" y="1359196"/>
            <a:chExt cx="9144000" cy="152401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1359196"/>
              <a:ext cx="342900" cy="152400"/>
            </a:xfrm>
            <a:prstGeom prst="rect">
              <a:avLst/>
            </a:prstGeom>
            <a:solidFill>
              <a:srgbClr val="F7A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483177" y="1359196"/>
              <a:ext cx="8660823" cy="152401"/>
            </a:xfrm>
            <a:prstGeom prst="rect">
              <a:avLst/>
            </a:prstGeom>
            <a:solidFill>
              <a:srgbClr val="5B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3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127"/>
            <a:ext cx="8173641" cy="8541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2pPr marL="6858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 userDrawn="1"/>
        </p:nvGrpSpPr>
        <p:grpSpPr>
          <a:xfrm>
            <a:off x="0" y="1359196"/>
            <a:ext cx="9144000" cy="152401"/>
            <a:chOff x="0" y="1359196"/>
            <a:chExt cx="9144000" cy="15240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1359196"/>
              <a:ext cx="342900" cy="152400"/>
            </a:xfrm>
            <a:prstGeom prst="rect">
              <a:avLst/>
            </a:prstGeom>
            <a:solidFill>
              <a:srgbClr val="F7A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83177" y="1359196"/>
              <a:ext cx="8660823" cy="152401"/>
            </a:xfrm>
            <a:prstGeom prst="rect">
              <a:avLst/>
            </a:prstGeom>
            <a:solidFill>
              <a:srgbClr val="5B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04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 userDrawn="1"/>
        </p:nvGrpSpPr>
        <p:grpSpPr>
          <a:xfrm>
            <a:off x="0" y="1359196"/>
            <a:ext cx="9144000" cy="152401"/>
            <a:chOff x="0" y="1359196"/>
            <a:chExt cx="9144000" cy="15240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359196"/>
              <a:ext cx="342900" cy="152400"/>
            </a:xfrm>
            <a:prstGeom prst="rect">
              <a:avLst/>
            </a:prstGeom>
            <a:solidFill>
              <a:srgbClr val="F7A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83177" y="1359196"/>
              <a:ext cx="8660823" cy="152401"/>
            </a:xfrm>
            <a:prstGeom prst="rect">
              <a:avLst/>
            </a:prstGeom>
            <a:solidFill>
              <a:srgbClr val="5B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06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5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723" y="1219288"/>
            <a:ext cx="4694818" cy="46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685800" indent="-342900">
              <a:buFont typeface="Arial" panose="020B0604020202020204" pitchFamily="34" charset="0"/>
              <a:buChar char="•"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3908" y="1219288"/>
            <a:ext cx="4702633" cy="464176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300">
                <a:latin typeface="Georgia" panose="02040502050405020303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Freedman Healthcar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12" y="365126"/>
            <a:ext cx="1011438" cy="8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5126"/>
            <a:ext cx="7029450" cy="8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6356351"/>
            <a:ext cx="2122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2018 Freedman HealthCare,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1B6A-93FB-412D-A2F8-D0090C07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Blip>
          <a:blip r:embed="rId13"/>
        </a:buBlip>
        <a:tabLst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29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211" y="844268"/>
            <a:ext cx="8450036" cy="2387600"/>
          </a:xfrm>
        </p:spPr>
        <p:txBody>
          <a:bodyPr/>
          <a:lstStyle/>
          <a:p>
            <a:r>
              <a:rPr lang="en-US" dirty="0"/>
              <a:t>Implications of APCD Provisions Omnibus Reconciliation Bill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Freedman HealthCare,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1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Freedman MD MBA</a:t>
            </a:r>
          </a:p>
          <a:p>
            <a:r>
              <a:rPr lang="en-US" dirty="0"/>
              <a:t>President &amp; CEO</a:t>
            </a:r>
          </a:p>
        </p:txBody>
      </p:sp>
    </p:spTree>
    <p:extLst>
      <p:ext uri="{BB962C8B-B14F-4D97-AF65-F5344CB8AC3E}">
        <p14:creationId xmlns:p14="http://schemas.microsoft.com/office/powerpoint/2010/main" val="170554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410F28B-4E50-4E4C-AAB4-27C136D83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Timeline for Key Provisions of Law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57CB4DB-3F83-4CC0-ABA1-C3FE609E4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5326C5-B3B7-4F4B-8544-484401A5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Freedman HealthCare, LLC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F98C66-3EAB-4E23-A38D-F484504B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AB74A9D-75A1-49A9-A115-35BC81D4F6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526741"/>
              </p:ext>
            </p:extLst>
          </p:nvPr>
        </p:nvGraphicFramePr>
        <p:xfrm>
          <a:off x="199697" y="1396999"/>
          <a:ext cx="8671034" cy="438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312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1EAE-203F-4792-8585-9EE7C7D2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Good News for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A078-A281-454D-B179-0BFB1594D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44" y="1693167"/>
            <a:ext cx="8296711" cy="4380246"/>
          </a:xfrm>
        </p:spPr>
        <p:txBody>
          <a:bodyPr/>
          <a:lstStyle/>
          <a:p>
            <a:r>
              <a:rPr lang="en-US" dirty="0"/>
              <a:t>Federal Funding for APCD start-up or expansion</a:t>
            </a:r>
          </a:p>
          <a:p>
            <a:pPr lvl="1"/>
            <a:r>
              <a:rPr lang="en-US" dirty="0"/>
              <a:t>$2.5M over three years is a substantial help</a:t>
            </a:r>
          </a:p>
          <a:p>
            <a:r>
              <a:rPr lang="en-US" dirty="0"/>
              <a:t>Path for a National Standard APCD Format</a:t>
            </a:r>
          </a:p>
          <a:p>
            <a:pPr lvl="1"/>
            <a:r>
              <a:rPr lang="en-US" dirty="0"/>
              <a:t>Standardizes </a:t>
            </a:r>
            <a:r>
              <a:rPr lang="en-US" b="1" dirty="0"/>
              <a:t>voluntary</a:t>
            </a:r>
            <a:r>
              <a:rPr lang="en-US" dirty="0"/>
              <a:t> APCD submissions from ERISA plans</a:t>
            </a:r>
          </a:p>
          <a:p>
            <a:pPr lvl="1"/>
            <a:r>
              <a:rPr lang="en-US" dirty="0"/>
              <a:t>This new standardized format </a:t>
            </a:r>
            <a:r>
              <a:rPr lang="en-US" i="1" dirty="0"/>
              <a:t>may</a:t>
            </a:r>
            <a:r>
              <a:rPr lang="en-US" dirty="0"/>
              <a:t> also:</a:t>
            </a:r>
          </a:p>
          <a:p>
            <a:pPr lvl="2"/>
            <a:r>
              <a:rPr lang="en-US" dirty="0"/>
              <a:t>Pave the way for mandating ERISA plan APCD submissions in the future (i.e., “fix” the </a:t>
            </a:r>
            <a:r>
              <a:rPr lang="en-US" i="1" dirty="0"/>
              <a:t>Gobeille</a:t>
            </a:r>
            <a:r>
              <a:rPr lang="en-US" dirty="0"/>
              <a:t> problem)</a:t>
            </a:r>
          </a:p>
          <a:p>
            <a:pPr lvl="2"/>
            <a:r>
              <a:rPr lang="en-US" dirty="0"/>
              <a:t>Become the </a:t>
            </a:r>
            <a:r>
              <a:rPr lang="en-US" i="1" dirty="0"/>
              <a:t>de facto </a:t>
            </a:r>
            <a:r>
              <a:rPr lang="en-US" dirty="0"/>
              <a:t>format for all APCD submission in the state, including commercial and Medicaid plan submissions</a:t>
            </a:r>
          </a:p>
          <a:p>
            <a:pPr lvl="2"/>
            <a:r>
              <a:rPr lang="en-US" dirty="0"/>
              <a:t>Reduce cost &amp; complexity for states and health plans alike</a:t>
            </a:r>
          </a:p>
          <a:p>
            <a:pPr lvl="2"/>
            <a:r>
              <a:rPr lang="en-US" dirty="0"/>
              <a:t>Ease multistate collaboration and benchmarking</a:t>
            </a:r>
          </a:p>
          <a:p>
            <a:r>
              <a:rPr lang="en-US" dirty="0"/>
              <a:t>Demonstrates expanding federal support for APCDs &amp; recognizes their value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F9848-3DFF-4A2C-B3D2-734A31F5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Freedman HealthCare,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B6307-4A44-4793-8759-F2500526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7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CE98-E4C0-407E-B0D3-911FFAD6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CB1D2-0EE6-44F9-9428-90D9459B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3227"/>
            <a:ext cx="7886700" cy="516824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700" dirty="0"/>
              <a:t>Advisory Committee will advise (by way of a report) on voluntary, standardized format for APCD submissions by group health plan. Committee has no role relative to the grants for APCDs.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3700" dirty="0"/>
              <a:t>Committee will have 15 members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Asst. Secretary of Employee Benefits and Security Administration of Dept. of Labor, or designee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Asst. Secretary for Planning and Evaluation of the DHHS, or designee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7 Members appointed by Sec. of Labor in coordination with Sec. of Health and Human Services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Chair of Committee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CMS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AHRQ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Office for Civil Rights, with expertise in data privacy and security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National Center for Health Statistics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Office of Nat’l Coordinator for HIT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Representative of a state APCD</a:t>
            </a:r>
          </a:p>
          <a:p>
            <a:pPr lvl="1">
              <a:lnSpc>
                <a:spcPct val="120000"/>
              </a:lnSpc>
            </a:pPr>
            <a:r>
              <a:rPr lang="en-US" sz="3100" dirty="0"/>
              <a:t>6 Members appointed by Comptroller General (GAO)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Employer that sponsors a group health plan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Employee organization that sponsors a group health plan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Academic researcher, with expertise in health economics or health services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Consumer advocate</a:t>
            </a:r>
          </a:p>
          <a:p>
            <a:pPr lvl="2">
              <a:lnSpc>
                <a:spcPct val="120000"/>
              </a:lnSpc>
            </a:pPr>
            <a:r>
              <a:rPr lang="en-US" sz="3100" dirty="0"/>
              <a:t>2 additional members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3700" dirty="0"/>
              <a:t>Each member will serve a staggered 3-year term. Vacancies must be filled within 3 months.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D6115-E60C-477D-9F7D-668ACA0B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Freedman HealthCare,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28F6B-4D72-4C1D-97C4-308056F8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9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F080-3237-452E-907A-D4837B5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Unanswered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EEA74-72AC-4538-BBD8-A95B0E92E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APCD Grant Program</a:t>
            </a:r>
          </a:p>
          <a:p>
            <a:pPr lvl="1"/>
            <a:r>
              <a:rPr lang="en-US" sz="1900" dirty="0"/>
              <a:t>When will the grant applications be available and what will the application require? </a:t>
            </a:r>
          </a:p>
          <a:p>
            <a:pPr lvl="1"/>
            <a:r>
              <a:rPr lang="en-US" sz="1900" dirty="0"/>
              <a:t>What does prioritization mean if there’s enough money for all states?</a:t>
            </a:r>
          </a:p>
          <a:p>
            <a:pPr lvl="1"/>
            <a:r>
              <a:rPr lang="en-US" sz="1900" dirty="0"/>
              <a:t>Will data access requirements also pertain to voluntary APCD’s?</a:t>
            </a:r>
          </a:p>
          <a:p>
            <a:pPr lvl="1"/>
            <a:r>
              <a:rPr lang="en-US" sz="1900" dirty="0"/>
              <a:t>How will “proprietary financial information” be interpreted?</a:t>
            </a:r>
          </a:p>
          <a:p>
            <a:pPr lvl="1"/>
            <a:r>
              <a:rPr lang="en-US" sz="1900" dirty="0"/>
              <a:t>Who will enforce the grant program requirements?</a:t>
            </a:r>
          </a:p>
          <a:p>
            <a:pPr lvl="1"/>
            <a:r>
              <a:rPr lang="en-US" sz="1900" dirty="0"/>
              <a:t>How will it interact with existing Medicaid match funding? </a:t>
            </a:r>
          </a:p>
          <a:p>
            <a:pPr lvl="1"/>
            <a:r>
              <a:rPr lang="en-US" sz="1900" dirty="0"/>
              <a:t>What about APM files? Can they be funded by grant dollars?</a:t>
            </a:r>
          </a:p>
          <a:p>
            <a:r>
              <a:rPr lang="en-US" dirty="0"/>
              <a:t>Standardized Format for Voluntary ERISA Submissions</a:t>
            </a:r>
          </a:p>
          <a:p>
            <a:pPr lvl="1"/>
            <a:r>
              <a:rPr lang="en-US" sz="1900" dirty="0"/>
              <a:t>How will DOL go from the Committee’s report recommendations to the final, standardized reporting format? Is rule making required?</a:t>
            </a:r>
          </a:p>
          <a:p>
            <a:pPr lvl="1"/>
            <a:r>
              <a:rPr lang="en-US" sz="1900" dirty="0"/>
              <a:t>What happens to the Committee after they issue the report?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9AFF-67E5-44A4-BC1A-FCD8B4F5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Freedman HealthCare,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DC202-AB45-4FF8-8DB5-B08C0A2D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1B6A-93FB-412D-A2F8-D0090C074C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8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2872</TotalTime>
  <Words>521</Words>
  <Application>Microsoft Office PowerPoint</Application>
  <PresentationFormat>On-screen Show (4:3)</PresentationFormat>
  <Paragraphs>74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Tahoma</vt:lpstr>
      <vt:lpstr>Office Theme</vt:lpstr>
      <vt:lpstr>Implications of APCD Provisions Omnibus Reconciliation Bill</vt:lpstr>
      <vt:lpstr>Timeline for Key Provisions of Law</vt:lpstr>
      <vt:lpstr>The Good News for States</vt:lpstr>
      <vt:lpstr>Advisory Committee</vt:lpstr>
      <vt:lpstr>Remaining Unanswered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Lianna Cohen</dc:creator>
  <cp:lastModifiedBy>Emma Rourke</cp:lastModifiedBy>
  <cp:revision>46</cp:revision>
  <dcterms:created xsi:type="dcterms:W3CDTF">2015-01-23T15:42:03Z</dcterms:created>
  <dcterms:modified xsi:type="dcterms:W3CDTF">2021-01-14T16:18:38Z</dcterms:modified>
</cp:coreProperties>
</file>